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18"/>
  </p:notesMasterIdLst>
  <p:sldIdLst>
    <p:sldId id="256" r:id="rId2"/>
    <p:sldId id="257" r:id="rId3"/>
    <p:sldId id="258" r:id="rId4"/>
    <p:sldId id="280" r:id="rId5"/>
    <p:sldId id="279" r:id="rId6"/>
    <p:sldId id="259" r:id="rId7"/>
    <p:sldId id="263" r:id="rId8"/>
    <p:sldId id="264" r:id="rId9"/>
    <p:sldId id="276" r:id="rId10"/>
    <p:sldId id="267" r:id="rId11"/>
    <p:sldId id="273" r:id="rId12"/>
    <p:sldId id="269" r:id="rId13"/>
    <p:sldId id="274" r:id="rId14"/>
    <p:sldId id="278" r:id="rId15"/>
    <p:sldId id="275" r:id="rId16"/>
    <p:sldId id="277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A2FF3-2113-458F-9C5F-CF75635CAE1B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29656-3B5D-4D5C-A95D-D74A8C4A4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63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9656-3B5D-4D5C-A95D-D74A8C4A45E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EB6D75F-2EC0-4142-BAAA-544F9240B1B5}" type="datetime">
              <a:rPr lang="ru-RU" sz="1200" b="0" strike="noStrike" spc="-1" smtClean="0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r">
                <a:lnSpc>
                  <a:spcPct val="100000"/>
                </a:lnSpc>
              </a:pPr>
              <a:t>29.04.2022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A66C144-7435-4ACD-BAE3-FE0377E41F26}" type="slidenum">
              <a:rPr lang="ru-RU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ct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85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EB6D75F-2EC0-4142-BAAA-544F9240B1B5}" type="datetime">
              <a:rPr lang="ru-RU" sz="1200" b="0" strike="noStrike" spc="-1" smtClean="0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r">
                <a:lnSpc>
                  <a:spcPct val="100000"/>
                </a:lnSpc>
              </a:pPr>
              <a:t>29.04.2022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A66C144-7435-4ACD-BAE3-FE0377E41F26}" type="slidenum">
              <a:rPr lang="ru-RU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ct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93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EB6D75F-2EC0-4142-BAAA-544F9240B1B5}" type="datetime">
              <a:rPr lang="ru-RU" sz="1200" b="0" strike="noStrike" spc="-1" smtClean="0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r">
                <a:lnSpc>
                  <a:spcPct val="100000"/>
                </a:lnSpc>
              </a:pPr>
              <a:t>29.04.2022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A66C144-7435-4ACD-BAE3-FE0377E41F26}" type="slidenum">
              <a:rPr lang="ru-RU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ct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52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EB6D75F-2EC0-4142-BAAA-544F9240B1B5}" type="datetime">
              <a:rPr lang="ru-RU" sz="1200" b="0" strike="noStrike" spc="-1" smtClean="0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r">
                <a:lnSpc>
                  <a:spcPct val="100000"/>
                </a:lnSpc>
              </a:pPr>
              <a:t>29.04.2022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A66C144-7435-4ACD-BAE3-FE0377E41F26}" type="slidenum">
              <a:rPr lang="ru-RU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ct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78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EB6D75F-2EC0-4142-BAAA-544F9240B1B5}" type="datetime">
              <a:rPr lang="ru-RU" sz="1200" b="0" strike="noStrike" spc="-1" smtClean="0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r">
                <a:lnSpc>
                  <a:spcPct val="100000"/>
                </a:lnSpc>
              </a:pPr>
              <a:t>29.04.2022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A66C144-7435-4ACD-BAE3-FE0377E41F26}" type="slidenum">
              <a:rPr lang="ru-RU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ct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57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EB6D75F-2EC0-4142-BAAA-544F9240B1B5}" type="datetime">
              <a:rPr lang="ru-RU" sz="1200" b="0" strike="noStrike" spc="-1" smtClean="0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r">
                <a:lnSpc>
                  <a:spcPct val="100000"/>
                </a:lnSpc>
              </a:pPr>
              <a:t>29.04.2022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A66C144-7435-4ACD-BAE3-FE0377E41F26}" type="slidenum">
              <a:rPr lang="ru-RU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ct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8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EB6D75F-2EC0-4142-BAAA-544F9240B1B5}" type="datetime">
              <a:rPr lang="ru-RU" sz="1200" b="0" strike="noStrike" spc="-1" smtClean="0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r">
                <a:lnSpc>
                  <a:spcPct val="100000"/>
                </a:lnSpc>
              </a:pPr>
              <a:t>29.04.2022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A66C144-7435-4ACD-BAE3-FE0377E41F26}" type="slidenum">
              <a:rPr lang="ru-RU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ct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54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EB6D75F-2EC0-4142-BAAA-544F9240B1B5}" type="datetime">
              <a:rPr lang="ru-RU" sz="1200" b="0" strike="noStrike" spc="-1" smtClean="0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r">
                <a:lnSpc>
                  <a:spcPct val="100000"/>
                </a:lnSpc>
              </a:pPr>
              <a:t>29.04.2022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A66C144-7435-4ACD-BAE3-FE0377E41F26}" type="slidenum">
              <a:rPr lang="ru-RU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ct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13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EB6D75F-2EC0-4142-BAAA-544F9240B1B5}" type="datetime">
              <a:rPr lang="ru-RU" sz="1200" b="0" strike="noStrike" spc="-1" smtClean="0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r">
                <a:lnSpc>
                  <a:spcPct val="100000"/>
                </a:lnSpc>
              </a:pPr>
              <a:t>29.04.2022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A66C144-7435-4ACD-BAE3-FE0377E41F26}" type="slidenum">
              <a:rPr lang="ru-RU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ct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473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EB6D75F-2EC0-4142-BAAA-544F9240B1B5}" type="datetime">
              <a:rPr lang="ru-RU" sz="1200" b="0" strike="noStrike" spc="-1" smtClean="0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r">
                <a:lnSpc>
                  <a:spcPct val="100000"/>
                </a:lnSpc>
              </a:pPr>
              <a:t>29.04.2022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A66C144-7435-4ACD-BAE3-FE0377E41F26}" type="slidenum">
              <a:rPr lang="ru-RU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ct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75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EB6D75F-2EC0-4142-BAAA-544F9240B1B5}" type="datetime">
              <a:rPr lang="ru-RU" sz="1200" b="0" strike="noStrike" spc="-1" smtClean="0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r">
                <a:lnSpc>
                  <a:spcPct val="100000"/>
                </a:lnSpc>
              </a:pPr>
              <a:t>29.04.2022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A66C144-7435-4ACD-BAE3-FE0377E41F26}" type="slidenum">
              <a:rPr lang="ru-RU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ct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433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EEB6D75F-2EC0-4142-BAAA-544F9240B1B5}" type="datetime">
              <a:rPr lang="ru-RU" sz="1200" b="0" strike="noStrike" spc="-1" smtClean="0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r">
                <a:lnSpc>
                  <a:spcPct val="100000"/>
                </a:lnSpc>
              </a:pPr>
              <a:t>29.04.2022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9A66C144-7435-4ACD-BAE3-FE0377E41F26}" type="slidenum">
              <a:rPr lang="ru-RU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pPr algn="ct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009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29" r="3837" b="6643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" name="TextShape 1"/>
          <p:cNvSpPr txBox="1"/>
          <p:nvPr/>
        </p:nvSpPr>
        <p:spPr>
          <a:xfrm>
            <a:off x="1331640" y="214200"/>
            <a:ext cx="7200800" cy="307078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5400" b="1" strike="noStrike" cap="sm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Ребёнок </a:t>
            </a:r>
          </a:p>
          <a:p>
            <a:pPr algn="ctr">
              <a:lnSpc>
                <a:spcPct val="100000"/>
              </a:lnSpc>
            </a:pPr>
            <a:r>
              <a:rPr lang="ru-RU" sz="5400" b="1" strike="noStrike" cap="sm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живёт и </a:t>
            </a:r>
            <a:r>
              <a:rPr lang="ru-RU" sz="5400" b="1" strike="noStrike" cap="sm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развивается, </a:t>
            </a:r>
            <a:r>
              <a:rPr lang="ru-RU" sz="5400" b="1" strike="noStrike" cap="sm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играя!</a:t>
            </a:r>
          </a:p>
          <a:p>
            <a:pPr algn="ctr">
              <a:lnSpc>
                <a:spcPct val="100000"/>
              </a:lnSpc>
            </a:pPr>
            <a:r>
              <a:rPr lang="ru-RU" sz="1600" b="1" cap="sm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Консультация для родителей (законных представителей)</a:t>
            </a: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642960" y="5500800"/>
            <a:ext cx="72147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0" name="CustomShape 1"/>
          <p:cNvSpPr/>
          <p:nvPr/>
        </p:nvSpPr>
        <p:spPr>
          <a:xfrm>
            <a:off x="251520" y="188641"/>
            <a:ext cx="8424936" cy="2664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Дидактические игры (ДИ) -  </a:t>
            </a:r>
            <a:r>
              <a:rPr lang="ru-RU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игры, которые, прежде всего, способствуют развитию познавательных процессов и воли у детей. </a:t>
            </a: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Обязательным </a:t>
            </a: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условием дидактической игры являются </a:t>
            </a:r>
            <a:r>
              <a:rPr lang="ru-RU" sz="2800" b="1" u="sng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ПРАВИЛА</a:t>
            </a:r>
            <a:r>
              <a:rPr lang="ru-RU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препятствующие  развитию стихийного характера игры.</a:t>
            </a:r>
          </a:p>
          <a:p>
            <a:pPr algn="just">
              <a:lnSpc>
                <a:spcPct val="100000"/>
              </a:lnSpc>
            </a:pPr>
            <a:endParaRPr lang="ru-RU" sz="28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ДИ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1-3 лет важны игры  с сенсорными эталонами (цвет, форма, размер).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постарше чаще используют настольно-печатные игры на обобщение,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классификацию  предметов, составление рассказа по картинкам, плана действий и тд.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8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Пособие для ДИ возможно сделать вместе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предметные картинки, изготовит карточки,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фишки и тд.).</a:t>
            </a:r>
            <a:endParaRPr lang="ru-RU" sz="24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735888" cy="5085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дидактических игр: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«Какая/какой/какое?»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что лежит?»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летает/ползает/плавает?»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бывает круглое/квадратное/треугольное?»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«Чего не хватает?»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лишнее?»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«Опиши предмет»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«Тематическое Лото»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«Разрезные картинка/пазлы»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«Парные картинки»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такую же» и тд.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70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" name="CustomShape 1"/>
          <p:cNvSpPr/>
          <p:nvPr/>
        </p:nvSpPr>
        <p:spPr>
          <a:xfrm>
            <a:off x="357120" y="332656"/>
            <a:ext cx="8319336" cy="2638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Подвижные игры (ПИ) </a:t>
            </a: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важны для физического воспитания </a:t>
            </a:r>
            <a:r>
              <a:rPr lang="ru-RU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дошкольников.</a:t>
            </a:r>
          </a:p>
          <a:p>
            <a:pPr algn="just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Активная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деятельность игрового характера и вызываемые ею положительные эмоции усиливают все физиологические процессы в организме, улучшают работу всех органов и систем. Возникающие в игре неожиданные ситуации приучают детей целесообразно использовать приобретенные двигательные навыки.</a:t>
            </a:r>
            <a:endParaRPr lang="ru-RU" sz="2800" b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Подвижные </a:t>
            </a: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игры бывают: с бегом, с прыжками, с перестроениями, с ловлей, с метанием, с лазанием</a:t>
            </a: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.</a:t>
            </a:r>
            <a:endParaRPr lang="ru-RU" sz="2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80418"/>
            <a:ext cx="8784976" cy="610669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Перед проведением ПИ необходимо провести разговор (объяснение игры) с ребёнком. Важно рассказать ребёнку об ПИ  эмоционально и интересно.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Рекомендации для правильного проведения объяснения игры: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название игры,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цель игры,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ход/правила игры.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Взрослому необходимо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выполнением правил 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Нагрузку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следует обязательно дозировать путем увеличения или уменьшения продолжительности игры, изменения размеров игровой площадки, времени игры, количества ее повторений и другими способами.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Окончание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игры должно быть своевременным. Момент окончания игры определяется по снижению интереса играющих, по степени их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утомления.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! Родители могут принимать активное участие в ПИ вместе с детьми.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10843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0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Варианты подвижных игр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«Догони мяч»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одной ноге»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«Заяц и волк»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«Через ручеёк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«Ипподром»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«Попади мешочком (шишкой, камешком в круг)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тд.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09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712968" cy="60486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разные игры для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        </a:t>
            </a:r>
            <a:b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дошкольного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 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9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ажно! </a:t>
            </a:r>
            <a:r>
              <a:rPr lang="ru-RU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ряд правил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день;</a:t>
            </a:r>
            <a:b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продолжительность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до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(1-2гоода), 15 мин. (3-4 года), 20 (5-6 лет), 25 мин. (6,5- 7 лет)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самостоятельность в принятии решения и поиске разнообразных сюжетов игр, </a:t>
            </a:r>
            <a:b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использовать в играх наглядный материал – картинки, игрушки, натуральные предметы;</a:t>
            </a:r>
            <a:b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говоря с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поворачиваться к нему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лицом и находится на уровне глаз ребёнка,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он видел, как вы произносите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в игре;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говорить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чётко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понятные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объяснять значение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неизвестных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слов;</a:t>
            </a:r>
            <a:b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поддерживать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хвалить даже за незначительные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успехи.</a:t>
            </a:r>
            <a:b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09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56" y="0"/>
            <a:ext cx="8507288" cy="386104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6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" name="CustomShape 1"/>
          <p:cNvSpPr/>
          <p:nvPr/>
        </p:nvSpPr>
        <p:spPr>
          <a:xfrm>
            <a:off x="467544" y="620688"/>
            <a:ext cx="8280920" cy="39815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90000"/>
              </a:lnSpc>
            </a:pPr>
            <a:r>
              <a:rPr lang="ru-RU" sz="3600" b="1" strike="noStrike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6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огромное светлое окно, через которое в духовный мир </a:t>
            </a:r>
            <a:r>
              <a:rPr lang="ru-RU" sz="36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36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вливается живительный поток представлений, понятий об окружающем </a:t>
            </a:r>
            <a:r>
              <a:rPr lang="ru-RU" sz="36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мире.</a:t>
            </a:r>
          </a:p>
          <a:p>
            <a:pPr algn="just">
              <a:lnSpc>
                <a:spcPct val="90000"/>
              </a:lnSpc>
            </a:pPr>
            <a:r>
              <a:rPr lang="ru-RU" sz="36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Игра </a:t>
            </a:r>
            <a:r>
              <a:rPr lang="ru-RU" sz="36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искра, зажигающая </a:t>
            </a:r>
            <a:r>
              <a:rPr lang="ru-RU" sz="36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огонёк </a:t>
            </a:r>
            <a:r>
              <a:rPr lang="ru-RU" sz="36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пытливости и любознательности». </a:t>
            </a:r>
            <a:endParaRPr lang="ru-RU" sz="20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В.А.Сухомлинский</a:t>
            </a:r>
            <a:endParaRPr lang="ru-RU" sz="20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" name="TextShape 1"/>
          <p:cNvSpPr txBox="1"/>
          <p:nvPr/>
        </p:nvSpPr>
        <p:spPr>
          <a:xfrm rot="5400000">
            <a:off x="3371760" y="3200400"/>
            <a:ext cx="630900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6812280" y="274320"/>
            <a:ext cx="1526760" cy="4983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50" name="TextShape 3"/>
          <p:cNvSpPr txBox="1"/>
          <p:nvPr/>
        </p:nvSpPr>
        <p:spPr>
          <a:xfrm>
            <a:off x="458069" y="836712"/>
            <a:ext cx="8159528" cy="47807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indent="-273960" algn="just">
              <a:lnSpc>
                <a:spcPct val="100000"/>
              </a:lnSpc>
            </a:pPr>
            <a:r>
              <a:rPr lang="ru-RU" sz="3600" b="1" u="sng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Игра </a:t>
            </a:r>
            <a:r>
              <a:rPr lang="ru-RU" sz="3600" b="1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основной вид </a:t>
            </a:r>
            <a:r>
              <a:rPr lang="ru-RU" sz="3600" b="1" u="sng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 дошкольников. </a:t>
            </a:r>
          </a:p>
          <a:p>
            <a:pPr indent="-273960" algn="just"/>
            <a:r>
              <a:rPr lang="ru-RU" sz="36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Дошкольник </a:t>
            </a:r>
            <a:r>
              <a:rPr lang="ru-RU" sz="3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воспринимает социальное окружение через игру, которая раскрывает ему смыслы взаимоотношений между людьми в различных ситуациях.</a:t>
            </a:r>
            <a:endParaRPr lang="ru-RU" sz="36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5517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позволят перевести информацию в доступную и интересную для ребёнка форму. В дошкольном возрасте все процессы носят непроизвольный характер, поэтому лучше всего воспринимается, запоминается интересная, красочная информация.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– лучший способ заинтересовать ребёнка.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pPr indent="-273960">
              <a:lnSpc>
                <a:spcPct val="100000"/>
              </a:lnSpc>
            </a:pPr>
            <a:r>
              <a:rPr lang="ru-RU" b="1" u="sng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b="1" u="sng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u="sng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b="1" u="sng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игре удовлетворяются основные потребности ребёнка:</a:t>
            </a:r>
            <a:r>
              <a:rPr lang="ru-RU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в движении;</a:t>
            </a:r>
            <a:r>
              <a:rPr lang="ru-RU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в общении;</a:t>
            </a:r>
            <a:r>
              <a:rPr lang="ru-RU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-в познании;</a:t>
            </a:r>
            <a:r>
              <a:rPr lang="ru-RU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-в самореализации, свободе, самостоятельности;</a:t>
            </a:r>
            <a:r>
              <a:rPr lang="ru-RU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-в радости, удовольствии;</a:t>
            </a:r>
            <a:r>
              <a:rPr lang="ru-RU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быть «как взрослый».</a:t>
            </a:r>
            <a:br>
              <a:rPr lang="ru-RU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835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" name="TextShape 1"/>
          <p:cNvSpPr txBox="1"/>
          <p:nvPr/>
        </p:nvSpPr>
        <p:spPr>
          <a:xfrm>
            <a:off x="500034" y="260648"/>
            <a:ext cx="7467120" cy="11521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3200" b="0" strike="noStrike" cap="small" spc="-1" dirty="0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imes New Roman"/>
              </a:rPr>
              <a:t>
 </a:t>
            </a:r>
            <a:r>
              <a:rPr lang="ru-RU" sz="3600" b="1" u="sng" strike="noStrike" cap="small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 </a:t>
            </a:r>
            <a:r>
              <a:rPr lang="ru-RU" sz="3600" b="1" u="sng" strike="noStrike" cap="sm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игре развиваются</a:t>
            </a:r>
            <a:r>
              <a:rPr lang="ru-RU" sz="3600" b="1" u="sng" strike="noStrike" cap="small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: </a:t>
            </a:r>
            <a:r>
              <a:rPr lang="ru-RU" sz="3600" b="1" strike="noStrike" cap="small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
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179512" y="836712"/>
            <a:ext cx="8964488" cy="58326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9A3D01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Times New Roman"/>
              </a:rPr>
              <a:t>       </a:t>
            </a: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 </a:t>
            </a:r>
            <a:r>
              <a:rPr lang="ru-RU" sz="32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психические процессы – </a:t>
            </a:r>
            <a:r>
              <a:rPr lang="ru-RU" sz="28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восприятие, внимание, память, мышление</a:t>
            </a:r>
            <a:r>
              <a:rPr lang="ru-RU" sz="32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:</a:t>
            </a:r>
          </a:p>
          <a:p>
            <a:pPr marL="274320" indent="-273960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     - 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коммуникативные </a:t>
            </a:r>
            <a:r>
              <a:rPr lang="ru-RU" sz="32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способности – </a:t>
            </a:r>
            <a:r>
              <a:rPr lang="ru-RU" sz="28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умение взаимодействовать в паре/группе, принимать и оказывать помощь, чувство эмпатии, сопереживания, овладение средствами и формами общения;</a:t>
            </a:r>
          </a:p>
          <a:p>
            <a:pPr marL="274320" indent="-273960"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- </a:t>
            </a:r>
            <a:r>
              <a:rPr lang="ru-RU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воображение и фантазия;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
</a:t>
            </a:r>
            <a:r>
              <a:rPr lang="ru-RU" sz="32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     - 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произвольность поведение </a:t>
            </a:r>
            <a:r>
              <a:rPr lang="ru-RU" sz="32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</a:t>
            </a:r>
            <a:r>
              <a:rPr lang="ru-RU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сила воли</a:t>
            </a:r>
            <a:r>
              <a:rPr lang="ru-RU" sz="28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самостоятельности в принятии решений, планирование своей деятельности, умение доводить дело до конца, оценка полученного результата – успехов и ошибок</a:t>
            </a:r>
            <a:r>
              <a:rPr lang="ru-RU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  <a:endParaRPr lang="ru-RU" sz="20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" name="TextShape 1"/>
          <p:cNvSpPr txBox="1"/>
          <p:nvPr/>
        </p:nvSpPr>
        <p:spPr>
          <a:xfrm>
            <a:off x="357120" y="462696"/>
            <a:ext cx="7467120" cy="571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000" b="1" u="sng" strike="noStrike" cap="sm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классификация   игр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357120" y="1628800"/>
            <a:ext cx="8535360" cy="480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 algn="just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ru-RU" sz="36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творческие игры 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(сюжетно-ролевые, театрализованные, </a:t>
            </a:r>
            <a:r>
              <a:rPr lang="ru-RU" sz="32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строительные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);</a:t>
            </a:r>
            <a:endParaRPr lang="ru-RU" sz="2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4320" indent="-273960" algn="just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ru-RU" sz="36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дидактические </a:t>
            </a:r>
            <a:r>
              <a:rPr lang="ru-RU" sz="36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игры </a:t>
            </a:r>
            <a:r>
              <a:rPr lang="ru-RU" sz="32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или игры с правилами 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(игры с предметами, настольно-печатные, словесные);</a:t>
            </a:r>
            <a:endParaRPr lang="ru-RU" sz="2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4320" indent="-273960" algn="just">
              <a:lnSpc>
                <a:spcPct val="100000"/>
              </a:lnSpc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ru-RU" sz="36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подвижные игры.</a:t>
            </a:r>
            <a:endParaRPr lang="ru-RU" sz="32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 marL="274320" indent="-27396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" name="TextShape 1"/>
          <p:cNvSpPr txBox="1"/>
          <p:nvPr/>
        </p:nvSpPr>
        <p:spPr>
          <a:xfrm rot="5400000">
            <a:off x="3371760" y="3200400"/>
            <a:ext cx="630900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6812280" y="274320"/>
            <a:ext cx="1526760" cy="4983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  <p:sp>
        <p:nvSpPr>
          <p:cNvPr id="164" name="TextShape 3"/>
          <p:cNvSpPr txBox="1"/>
          <p:nvPr/>
        </p:nvSpPr>
        <p:spPr>
          <a:xfrm>
            <a:off x="179512" y="4763"/>
            <a:ext cx="8784976" cy="68532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indent="-273960" algn="just"/>
            <a:r>
              <a:rPr lang="ru-RU" sz="2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   Творческие игры (ТИ)</a:t>
            </a: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 </a:t>
            </a:r>
            <a:r>
              <a:rPr lang="ru-RU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- игры, в которых дети самостоятельно </a:t>
            </a: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определяют цель, содержание </a:t>
            </a:r>
            <a:r>
              <a:rPr lang="ru-RU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и правила </a:t>
            </a: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игры, </a:t>
            </a:r>
            <a:r>
              <a:rPr lang="ru-RU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изображая окружающую жизнь и</a:t>
            </a:r>
          </a:p>
          <a:p>
            <a:pPr indent="-273960" algn="just"/>
            <a:r>
              <a:rPr lang="ru-RU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опираясь на личный пример взрослых и проявляя (развивая) свои творческие способности.</a:t>
            </a:r>
          </a:p>
          <a:p>
            <a:pPr indent="-273960" algn="just"/>
            <a:r>
              <a:rPr lang="ru-RU" sz="2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   </a:t>
            </a:r>
            <a:r>
              <a:rPr lang="ru-RU" sz="28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Главные задача взрослого при организации ТИ дома:</a:t>
            </a:r>
            <a:endParaRPr lang="ru-RU" sz="2800" b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/>
              <a:ea typeface="Calibri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•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(при необходимости) ребёнку выбирать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игры,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её сюжет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(при необходимости)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нужную для игры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постройку и обучить самостоятельным действиям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участие в игре 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(младший и старший дошкольный возраст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воспитывать 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сопереживания, эмпатии, умение принимать т оказывать помощь.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3960">
              <a:lnSpc>
                <a:spcPct val="115000"/>
              </a:lnSpc>
            </a:pPr>
            <a:endParaRPr lang="ru-RU" sz="24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>
              <a:lnSpc>
                <a:spcPct val="115000"/>
              </a:lnSpc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784976" cy="5184576"/>
          </a:xfrm>
        </p:spPr>
        <p:txBody>
          <a:bodyPr>
            <a:noAutofit/>
          </a:bodyPr>
          <a:lstStyle/>
          <a:p>
            <a:pPr algn="l"/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ТИ делятся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:</a:t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–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инсценировки – «В детском саду», «В магазине» и тд.;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составление творческих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рассказов/пересказов – составление сказки на примере прочитанной, составление рассказа про нарисованного (придуманного) ребёнком героя (одушевлённого/неодушевлённого), составление продолжения к сказке/рассказа и тд.;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метод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 -  сооружение замков, городков и тд.;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работы – игр с природными материалами -  «Волшебные превращения».</a:t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</p:spTree>
    <p:extLst>
      <p:ext uri="{BB962C8B-B14F-4D97-AF65-F5344CB8AC3E}">
        <p14:creationId xmlns="" xmlns:p14="http://schemas.microsoft.com/office/powerpoint/2010/main" val="10809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410</Words>
  <Application>Microsoft Office PowerPoint</Application>
  <PresentationFormat>Экран (4:3)</PresentationFormat>
  <Paragraphs>44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Игра позволят перевести информацию в доступную и интересную для ребёнка форму. В дошкольном возрасте все процессы носят непроизвольный характер, поэтому лучше всего воспринимается, запоминается интересная, красочная информация. Игра – лучший способ заинтересовать ребёнка.</vt:lpstr>
      <vt:lpstr> В игре удовлетворяются основные потребности ребёнка: - в движении; - в общении; -в познании; -в самореализации, свободе, самостоятельности; -в радости, удовольствии; быть «как взрослый». </vt:lpstr>
      <vt:lpstr>Слайд 6</vt:lpstr>
      <vt:lpstr>Слайд 7</vt:lpstr>
      <vt:lpstr>Слайд 8</vt:lpstr>
      <vt:lpstr>    ТИ делятся на : • игры – инсценировки – «В детском саду», «В магазине» и тд.; • составление творческих рассказов/пересказов – составление сказки на примере прочитанной, составление рассказа про нарисованного (придуманного) ребёнком героя (одушевлённого/неодушевлённого), составление продолжения к сказке/рассказа и тд.; • метод моделирования -  сооружение замков, городков и тд.; • исследовательские работы – игр с природными материалами -  «Волшебные превращения».   </vt:lpstr>
      <vt:lpstr>Слайд 10</vt:lpstr>
      <vt:lpstr>              Варианты дидактических игр: «Какая/какой/какое?» «Где что лежит?» «Что летает/ползает/плавает?» «Что бывает круглое/квадратное/треугольное?» «Чего не хватает?» «Что лишнее?» «Опиши предмет» «Тематическое Лото» «Разрезные картинка/пазлы» «Парные картинки» «Найди такую же» и тд.   </vt:lpstr>
      <vt:lpstr>Слайд 12</vt:lpstr>
      <vt:lpstr>      Перед проведением ПИ необходимо провести разговор (объяснение игры) с ребёнком. Важно рассказать ребёнку об ПИ  эмоционально и интересно.        Рекомендации для правильного проведения объяснения игры:  а) название игры,  б) цель игры, в) ход/правила игры.      Взрослому необходимо следить за выполнением правил игры.      Нагрузку в игре следует обязательно дозировать путем увеличения или уменьшения продолжительности игры, изменения размеров игровой площадки, времени игры, количества ее повторений и другими способами.       Окончание игры должно быть своевременным. Момент окончания игры определяется по снижению интереса играющих, по степени их утомления.       ! Родители могут принимать активное участие в ПИ вместе с детьми.</vt:lpstr>
      <vt:lpstr>         Варианты подвижных игр  «Догони мяч» «На одной ноге» «Заяц и волк» «Через ручеёк» «Ипподром» «Попади мешочком (шишкой, камешком в круг) и тд.  </vt:lpstr>
      <vt:lpstr>Дома можно использовать разные игры для детей                                                                     дошкольного возраста.  Важно! соблюдать ряд правил: - играть важно каждый день; - продолжительность игр до 10 мин. (1-2гоода), 15 мин. (3-4 года), 20 (5-6 лет), 25 мин. (6,5- 7 лет) ;  - поддерживать самостоятельность в принятии решения и поиске разнообразных сюжетов игр,  - использовать в играх наглядный материал – картинки, игрушки, натуральные предметы; - говоря с ребёнком, поворачиваться к нему лицом и находится на уровне глаз ребёнка, чтобы он видел, как вы произносите слова в игре; - говорить чётко, использовать понятные ребёнку слова, объяснять значение неизвестных слов; - поддерживать ребенка, хвалить даже за незначительные успехи.  </vt:lpstr>
      <vt:lpstr>Спасибо  за 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Дарья</cp:lastModifiedBy>
  <cp:revision>62</cp:revision>
  <dcterms:created xsi:type="dcterms:W3CDTF">2017-02-12T18:34:21Z</dcterms:created>
  <dcterms:modified xsi:type="dcterms:W3CDTF">2022-04-29T07:11:21Z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Reanimator Extreme Edition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