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86" r:id="rId3"/>
    <p:sldId id="257" r:id="rId4"/>
    <p:sldId id="258" r:id="rId5"/>
    <p:sldId id="259" r:id="rId6"/>
    <p:sldId id="262" r:id="rId7"/>
    <p:sldId id="267" r:id="rId8"/>
    <p:sldId id="27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FF99"/>
    <a:srgbClr val="ADBFF1"/>
    <a:srgbClr val="996633"/>
    <a:srgbClr val="3399FF"/>
    <a:srgbClr val="99CC00"/>
    <a:srgbClr val="FF00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0E31C8-215B-4D36-B6F3-855DCBE74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0E60-8477-4CFE-9AF4-74ABF21B6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62F0-3683-4C1C-A56B-ABCEB5F57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A84795-6403-43E5-BCC9-27118287D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3A56-7819-4400-B667-714E49904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30EB-A1A0-4BA9-BF70-A5311FE60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84B5FFE-BF52-49AC-A806-F759001304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A73-41A8-4F87-89B4-E40A16558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8C31-3FB0-469C-B5A0-3AC2EA382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B64F-5B7B-445B-BCEA-117A3CF53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EA3-48FC-4EC8-A8CC-3DED0B3F66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7D6181-4559-4784-B933-7CD5F80C6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8229600" cy="471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  <a:latin typeface="Bookman Old Style" pitchFamily="18" charset="0"/>
              </a:rPr>
              <a:t/>
            </a:r>
            <a:br>
              <a:rPr lang="ru-RU" sz="2800" i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2800" i="1" dirty="0" smtClean="0">
                <a:solidFill>
                  <a:srgbClr val="0070C0"/>
                </a:solidFill>
                <a:latin typeface="Bookman Old Style" pitchFamily="18" charset="0"/>
              </a:rPr>
              <a:t/>
            </a:r>
            <a:br>
              <a:rPr lang="ru-RU" sz="2800" i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2800" i="1" dirty="0" smtClean="0">
                <a:solidFill>
                  <a:srgbClr val="0070C0"/>
                </a:solidFill>
                <a:latin typeface="Bookman Old Style" pitchFamily="18" charset="0"/>
              </a:rPr>
              <a:t/>
            </a:r>
            <a:br>
              <a:rPr lang="ru-RU" sz="2800" i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2800" i="1" dirty="0" smtClean="0">
                <a:solidFill>
                  <a:srgbClr val="0070C0"/>
                </a:solidFill>
                <a:latin typeface="Bookman Old Style" pitchFamily="18" charset="0"/>
              </a:rPr>
              <a:t/>
            </a:r>
            <a:br>
              <a:rPr lang="ru-RU" sz="2800" i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  <a:t>Паспорт видовой точки экологической тропинки ГБОУ СОШ №1 </a:t>
            </a:r>
            <a:b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</a:b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  <a:t>г.о. Чапаевск </a:t>
            </a:r>
            <a:b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</a:b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  <a:t>Самарской области </a:t>
            </a:r>
            <a:b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</a:b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  <a:t>СП «Детский сад № 8 «Тополёк»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Picture 5" descr="Картинка 43 из 2106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85728"/>
            <a:ext cx="2199356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7  -0.018 -0.02133  -0.023 -0.02133  c -0.031 0  -0.063 0.16667  -0.063 0.33333  c 0 -0.084  -0.016 -0.16667  -0.031 -0.16667  c -0.016 0  -0.031 0.084  -0.031 0.16667  c 0 -0.04133  -0.008 -0.084  -0.016 -0.084  c -0.008 0  -0.016 0.04133  -0.016 0.084  c 0 -0.02133  -0.004 -0.04133  -0.008 -0.04133  c -0.004 0  -0.008 0.02133  -0.008 0.04133  c 0 -0.01067  -0.002 -0.02133  -0.004 -0.02133  c -0.001 0  -0.004 0.01067  -0.004 0.02133  c 0 -0.00533  -0.001 -0.01067  -0.002 -0.01067  c 0 -0.00133  -0.002 0.00533  -0.002 0.01067  c 0 -0.00267  0 -0.00533  -0.001 -0.00533  c 0 0.00133  -0.001 0.00267  -0.001 0.00533  c 0 -0.00133  0 -0.00267  0 -0.004  c -0.001 0  -0.001 0.00133  -0.001 0.00267  c -0.001 0  -0.001 -0.00133  -0.001 -0.00267  c -0.001 0  -0.001 0.00133  -0.001 0.00267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Название видового объекта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286808" cy="28575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6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Центр</a:t>
            </a:r>
          </a:p>
          <a:p>
            <a:pPr algn="ctr"/>
            <a:r>
              <a:rPr lang="ru-RU" sz="6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«Этот загадочный мир»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500570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Средняя  группа «Колокольчик»</a:t>
            </a: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Воспитатель: </a:t>
            </a:r>
            <a:r>
              <a:rPr lang="ru-RU" b="1" i="1" dirty="0" err="1" smtClean="0">
                <a:solidFill>
                  <a:srgbClr val="0070C0"/>
                </a:solidFill>
                <a:latin typeface="Bookman Old Style" pitchFamily="18" charset="0"/>
              </a:rPr>
              <a:t>Воровкина</a:t>
            </a: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 Вера Васильевна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14348" y="857232"/>
            <a:ext cx="764386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B050"/>
                </a:solidFill>
                <a:latin typeface="Bookman Old Style" pitchFamily="18" charset="0"/>
              </a:rPr>
              <a:t>Цель: </a:t>
            </a:r>
            <a:r>
              <a:rPr lang="ru-RU" sz="2000" i="1" dirty="0" smtClean="0">
                <a:solidFill>
                  <a:srgbClr val="00B050"/>
                </a:solidFill>
                <a:latin typeface="Bookman Old Style" pitchFamily="18" charset="0"/>
              </a:rPr>
              <a:t>заложить основы </a:t>
            </a:r>
            <a:r>
              <a:rPr lang="ru-RU" sz="2000" i="1" dirty="0" smtClean="0">
                <a:solidFill>
                  <a:srgbClr val="00B050"/>
                </a:solidFill>
                <a:latin typeface="Bookman Old Style" pitchFamily="18" charset="0"/>
              </a:rPr>
              <a:t>естественно </a:t>
            </a:r>
            <a:r>
              <a:rPr lang="ru-RU" sz="2000" i="1" dirty="0" smtClean="0">
                <a:solidFill>
                  <a:srgbClr val="00B050"/>
                </a:solidFill>
                <a:latin typeface="Bookman Old Style" pitchFamily="18" charset="0"/>
              </a:rPr>
              <a:t>– научных представлений о космосе, Вселенной, Солнечной системе.</a:t>
            </a:r>
          </a:p>
          <a:p>
            <a:r>
              <a:rPr lang="ru-RU" sz="2000" b="1" i="1" dirty="0" smtClean="0">
                <a:solidFill>
                  <a:srgbClr val="00B050"/>
                </a:solidFill>
                <a:latin typeface="Bookman Old Style" pitchFamily="18" charset="0"/>
              </a:rPr>
              <a:t>Задачи: </a:t>
            </a:r>
          </a:p>
          <a:p>
            <a:pPr>
              <a:buFont typeface="Wingdings" pitchFamily="2" charset="2"/>
              <a:buChar char="v"/>
            </a:pPr>
            <a:r>
              <a:rPr lang="ru-RU" sz="1100" i="1" dirty="0" smtClean="0">
                <a:solidFill>
                  <a:srgbClr val="00B050"/>
                </a:solidFill>
                <a:latin typeface="Bookman Old Style" pitchFamily="18" charset="0"/>
              </a:rPr>
              <a:t> </a:t>
            </a:r>
            <a:r>
              <a:rPr lang="ru-RU" sz="1600" i="1" dirty="0" smtClean="0">
                <a:solidFill>
                  <a:srgbClr val="00B050"/>
                </a:solidFill>
                <a:latin typeface="Bookman Old Style" pitchFamily="18" charset="0"/>
              </a:rPr>
              <a:t>Закреплять знания детей о том, что мы живем на планете Земля;</a:t>
            </a:r>
          </a:p>
          <a:p>
            <a:pPr>
              <a:buFont typeface="Wingdings" pitchFamily="2" charset="2"/>
              <a:buChar char="v"/>
            </a:pPr>
            <a:r>
              <a:rPr lang="ru-RU" sz="1600" i="1" dirty="0" smtClean="0">
                <a:solidFill>
                  <a:srgbClr val="00B050"/>
                </a:solidFill>
                <a:latin typeface="Bookman Old Style" pitchFamily="18" charset="0"/>
              </a:rPr>
              <a:t>Вызвать интерес к планете, на которой мы живем, желание узнать больше о её месте в космосе;</a:t>
            </a:r>
          </a:p>
          <a:p>
            <a:pPr>
              <a:buFont typeface="Wingdings" pitchFamily="2" charset="2"/>
              <a:buChar char="v"/>
            </a:pPr>
            <a:r>
              <a:rPr lang="ru-RU" sz="1600" i="1" dirty="0" smtClean="0">
                <a:solidFill>
                  <a:srgbClr val="00B050"/>
                </a:solidFill>
                <a:latin typeface="Bookman Old Style" pitchFamily="18" charset="0"/>
              </a:rPr>
              <a:t>Познакомить детей с другими планетами, звёздами, созвездиями;</a:t>
            </a:r>
          </a:p>
          <a:p>
            <a:pPr>
              <a:buFont typeface="Wingdings" pitchFamily="2" charset="2"/>
              <a:buChar char="v"/>
            </a:pPr>
            <a:r>
              <a:rPr lang="ru-RU" sz="1600" i="1" dirty="0" smtClean="0">
                <a:solidFill>
                  <a:srgbClr val="00B050"/>
                </a:solidFill>
                <a:latin typeface="Bookman Old Style" pitchFamily="18" charset="0"/>
              </a:rPr>
              <a:t>Расширять представления о космических полётах;</a:t>
            </a:r>
          </a:p>
          <a:p>
            <a:pPr>
              <a:buFont typeface="Wingdings" pitchFamily="2" charset="2"/>
              <a:buChar char="v"/>
            </a:pPr>
            <a:r>
              <a:rPr lang="ru-RU" sz="1600" i="1" dirty="0" smtClean="0">
                <a:solidFill>
                  <a:srgbClr val="00B050"/>
                </a:solidFill>
                <a:latin typeface="Bookman Old Style" pitchFamily="18" charset="0"/>
              </a:rPr>
              <a:t>Сформировать представления детей о роли человека в изучении и освоении космоса;</a:t>
            </a:r>
          </a:p>
          <a:p>
            <a:pPr>
              <a:buFont typeface="Wingdings" pitchFamily="2" charset="2"/>
              <a:buChar char="v"/>
            </a:pPr>
            <a:r>
              <a:rPr lang="ru-RU" sz="1600" i="1" dirty="0" smtClean="0">
                <a:solidFill>
                  <a:srgbClr val="00B050"/>
                </a:solidFill>
                <a:latin typeface="Bookman Old Style" pitchFamily="18" charset="0"/>
              </a:rPr>
              <a:t>Закреплять знания детей о том, что первым космонавтом был гражданин России – Ю.Гагарин;</a:t>
            </a:r>
          </a:p>
          <a:p>
            <a:pPr>
              <a:buFont typeface="Wingdings" pitchFamily="2" charset="2"/>
              <a:buChar char="v"/>
            </a:pPr>
            <a:r>
              <a:rPr lang="ru-RU" sz="1600" i="1" dirty="0" smtClean="0">
                <a:solidFill>
                  <a:srgbClr val="00B050"/>
                </a:solidFill>
                <a:latin typeface="Bookman Old Style" pitchFamily="18" charset="0"/>
              </a:rPr>
              <a:t> Подвести  к пониманию того, что космонавтом </a:t>
            </a:r>
          </a:p>
          <a:p>
            <a:r>
              <a:rPr lang="ru-RU" sz="1600" i="1" dirty="0" smtClean="0">
                <a:solidFill>
                  <a:srgbClr val="00B050"/>
                </a:solidFill>
                <a:latin typeface="Bookman Old Style" pitchFamily="18" charset="0"/>
              </a:rPr>
              <a:t>может быть только здоровый, образованный, </a:t>
            </a:r>
          </a:p>
          <a:p>
            <a:r>
              <a:rPr lang="ru-RU" sz="1600" i="1" dirty="0" smtClean="0">
                <a:solidFill>
                  <a:srgbClr val="00B050"/>
                </a:solidFill>
                <a:latin typeface="Bookman Old Style" pitchFamily="18" charset="0"/>
              </a:rPr>
              <a:t>настойчивый и бесстрашный человек;</a:t>
            </a:r>
          </a:p>
          <a:p>
            <a:pPr>
              <a:buFont typeface="Wingdings" pitchFamily="2" charset="2"/>
              <a:buChar char="v"/>
            </a:pPr>
            <a:r>
              <a:rPr lang="ru-RU" sz="1600" i="1" dirty="0" smtClean="0">
                <a:solidFill>
                  <a:srgbClr val="00B050"/>
                </a:solidFill>
                <a:latin typeface="Bookman Old Style" pitchFamily="18" charset="0"/>
              </a:rPr>
              <a:t>Воспитывать в детях чувство гордости за свою </a:t>
            </a:r>
          </a:p>
          <a:p>
            <a:r>
              <a:rPr lang="ru-RU" sz="1600" i="1" dirty="0" smtClean="0">
                <a:solidFill>
                  <a:srgbClr val="00B050"/>
                </a:solidFill>
                <a:latin typeface="Bookman Old Style" pitchFamily="18" charset="0"/>
              </a:rPr>
              <a:t>страну и достижения учёных и космонавтов.</a:t>
            </a:r>
          </a:p>
          <a:p>
            <a:endParaRPr lang="ru-RU" dirty="0"/>
          </a:p>
        </p:txBody>
      </p:sp>
      <p:pic>
        <p:nvPicPr>
          <p:cNvPr id="12" name="Picture 4" descr="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071942"/>
            <a:ext cx="2357440" cy="2198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642918"/>
            <a:ext cx="8358246" cy="5500725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3700" b="1" i="1" dirty="0" smtClean="0">
                <a:solidFill>
                  <a:srgbClr val="00B0F0"/>
                </a:solidFill>
              </a:rPr>
              <a:t>Объекты видовой точки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 </a:t>
            </a:r>
            <a:r>
              <a:rPr lang="ru-RU" sz="3700" dirty="0" smtClean="0"/>
              <a:t>Хозяйка кукла – космонавт Астра;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Кукла – марсианка;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Игрушки – собачки «Белка и Стрелка»;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Настольные игры: «Конструктор «Космос», «Земля и солнечная система»;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Летающие тарелки;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Космодром: две большие ракеты, семь среднего размера;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Два шлема;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Тюбики с «едой» для космонавтов;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Инструменты для ремонта ракет;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Макет «На луне»;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Макет ракеты «</a:t>
            </a:r>
            <a:r>
              <a:rPr lang="ru-RU" sz="3700" dirty="0" err="1" smtClean="0"/>
              <a:t>Лунтик</a:t>
            </a:r>
            <a:r>
              <a:rPr lang="ru-RU" sz="3700" dirty="0" smtClean="0"/>
              <a:t>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Космические костюмы;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Книги «Астрономия и космос», «Расскажите детям о космосе», «Люди и звёзды»;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Альбомы «Этот загадочный мир», «Это интересно», «Первый космонавт», «Герои космоса»;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На стене: иллюстрации о космосе, иллюстрации планет Солнечной системы, плакаты «Дружат Земля и Луна»;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На потолке: звёздное небо, облака, ракета</a:t>
            </a:r>
          </a:p>
          <a:p>
            <a:pPr>
              <a:buNone/>
            </a:pPr>
            <a:endParaRPr lang="ru-RU" sz="3700" dirty="0" smtClean="0"/>
          </a:p>
          <a:p>
            <a:pPr algn="ctr">
              <a:buNone/>
            </a:pPr>
            <a:r>
              <a:rPr lang="ru-RU" sz="3700" b="1" i="1" dirty="0" smtClean="0">
                <a:solidFill>
                  <a:srgbClr val="00B0F0"/>
                </a:solidFill>
              </a:rPr>
              <a:t>Все объекты используются для: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Развития способности видеть многообразие мира в системе взаимосвязей и взаимозависимостей во Вселенной, солнечной системы;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Развитие собственного познавательного опыта в обобщенном виде с помощью наглядных средств (символов, условных заместителей, моделей);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Поддержания и развития в  детях интереса к миру взрослых и их разнообразной деятельности;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Пополнения знаний детей историческим содержанием о событиях и фактах развития астрономами и космонавтики;</a:t>
            </a:r>
          </a:p>
          <a:p>
            <a:pPr>
              <a:buBlip>
                <a:blip r:embed="rId3"/>
              </a:buBlip>
            </a:pPr>
            <a:r>
              <a:rPr lang="ru-RU" sz="3700" dirty="0" smtClean="0"/>
              <a:t>Развития интереса к научному познанию социальной действительности, любознательности.</a:t>
            </a:r>
            <a:endParaRPr lang="ru-RU" sz="3700" dirty="0"/>
          </a:p>
        </p:txBody>
      </p:sp>
      <p:pic>
        <p:nvPicPr>
          <p:cNvPr id="9" name="Picture 8" descr="Русский космонав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571480"/>
            <a:ext cx="1993919" cy="2749333"/>
          </a:xfrm>
          <a:prstGeom prst="rect">
            <a:avLst/>
          </a:prstGeom>
          <a:noFill/>
        </p:spPr>
      </p:pic>
      <p:pic>
        <p:nvPicPr>
          <p:cNvPr id="10" name="Picture 9" descr="Ракета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90962">
            <a:off x="642910" y="5072074"/>
            <a:ext cx="1657565" cy="1493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785794"/>
            <a:ext cx="8429684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Формы и методы работы с детьми: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«Если бы я был космонавтом»;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Познавательные беседы: «Земля – какая она?», «Планеты Солнечной системы», «Неизвестная Вселенная»;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Досуги «Солнечный круг», «Земля – наш дом родной» (экология), «Большое космическое путешествие» (</a:t>
            </a:r>
            <a:r>
              <a:rPr lang="ru-RU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спортив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«космический» спортивный семейный праздник;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Чтение стихов, рассказов, сказок «Летит корабль», «Ракета», «Космонавт», «На космической орбите», «Первый в космосе», Грустная история Найденыша», «Шаги над планетой», «Человек вышел в космическое пространство», «Как Солнце и Луна друг к другу в гости ходили»;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Загадывание загадок;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Экспериментирование «Почему всё падает на Землю?»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Наблюдения;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 игры «Звёзды на небе», «Найди лишнее», «Когда это бывает?», «Какое время года?», «Сложи по порядку», «Чего не стало?»;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Сюжетно – ролевые игры «Исследователи новой планеты», «Полёт в космос», «Космодром»;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 на развитие мелкой моторики;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Развлечение «Юные космонавты»;</a:t>
            </a:r>
          </a:p>
          <a:p>
            <a:pPr>
              <a:buBlip>
                <a:blip r:embed="rId3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Подвижные игры «Планеты, стройся!», «Космонавты».</a:t>
            </a:r>
          </a:p>
          <a:p>
            <a:pPr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Спутник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90221">
            <a:off x="6000760" y="4500570"/>
            <a:ext cx="2554589" cy="2093907"/>
          </a:xfrm>
          <a:prstGeom prst="rect">
            <a:avLst/>
          </a:prstGeom>
          <a:noFill/>
        </p:spPr>
      </p:pic>
      <p:sp>
        <p:nvSpPr>
          <p:cNvPr id="8" name="Содержимое 6"/>
          <p:cNvSpPr>
            <a:spLocks noGrp="1"/>
          </p:cNvSpPr>
          <p:nvPr>
            <p:ph idx="1"/>
          </p:nvPr>
        </p:nvSpPr>
        <p:spPr>
          <a:xfrm>
            <a:off x="285720" y="785794"/>
            <a:ext cx="8429684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Приложение:</a:t>
            </a:r>
          </a:p>
          <a:p>
            <a:pPr>
              <a:buBlip>
                <a:blip r:embed="rId4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Конспекты НОД по познавательному развитию: «Уроки звездочёт», «Луна – спутник Земли», «Звезда по имени Солнце», «Звёздные загадки»;</a:t>
            </a:r>
          </a:p>
          <a:p>
            <a:pPr>
              <a:buBlip>
                <a:blip r:embed="rId4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Конспекты НОД по физическому развитию: «Мы – юные космонавты», «Строим космические корабли», «Путешествие к звезде Спорта»;</a:t>
            </a:r>
          </a:p>
          <a:p>
            <a:pPr>
              <a:buBlip>
                <a:blip r:embed="rId4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Конспекты НОД по художественно – эстетическому развитию: «Звёздная фантазия» (рисование, аппликация, метод отпечатывания);»Далёкие звезды» (рисование – набрызгивание); «Загадочные планеты» (рисование – оттиск смятой бумагой);</a:t>
            </a:r>
          </a:p>
          <a:p>
            <a:pPr>
              <a:buBlip>
                <a:blip r:embed="rId4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Конспект НОД по конструированию: «Космический корабль»;</a:t>
            </a:r>
          </a:p>
          <a:p>
            <a:pPr>
              <a:buBlip>
                <a:blip r:embed="rId4"/>
              </a:buBlip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Творческие детские работы: «Звёздное небо», «Смешные </a:t>
            </a:r>
            <a:r>
              <a:rPr lang="ru-RU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человеки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», «Ракета и космонавт».</a:t>
            </a:r>
          </a:p>
          <a:p>
            <a:pPr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7-конечная звезда 14"/>
          <p:cNvSpPr/>
          <p:nvPr/>
        </p:nvSpPr>
        <p:spPr>
          <a:xfrm>
            <a:off x="357158" y="500042"/>
            <a:ext cx="8215370" cy="4929222"/>
          </a:xfrm>
          <a:prstGeom prst="star7">
            <a:avLst/>
          </a:prstGeom>
          <a:solidFill>
            <a:srgbClr val="CCFF99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7030A0"/>
                </a:solidFill>
                <a:latin typeface="Monotype Corsiva" pitchFamily="66" charset="0"/>
              </a:rPr>
              <a:t>«Звёзды на небе,</a:t>
            </a:r>
          </a:p>
          <a:p>
            <a:pPr algn="ctr"/>
            <a:r>
              <a:rPr lang="ru-RU" i="1" dirty="0" smtClean="0">
                <a:solidFill>
                  <a:srgbClr val="7030A0"/>
                </a:solidFill>
                <a:latin typeface="Monotype Corsiva" pitchFamily="66" charset="0"/>
              </a:rPr>
              <a:t>А мы на Земле.</a:t>
            </a:r>
          </a:p>
          <a:p>
            <a:pPr algn="ctr"/>
            <a:r>
              <a:rPr lang="ru-RU" i="1" dirty="0" smtClean="0">
                <a:solidFill>
                  <a:srgbClr val="7030A0"/>
                </a:solidFill>
                <a:latin typeface="Monotype Corsiva" pitchFamily="66" charset="0"/>
              </a:rPr>
              <a:t>Да здравствует счастье всегда и везде!»</a:t>
            </a:r>
            <a:endParaRPr lang="ru-RU" i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ланета Земля на белом - Америка - Стоковое фото Johan Swanepoel #5734334"/>
          <p:cNvPicPr>
            <a:picLocks noChangeAspect="1" noChangeArrowheads="1"/>
          </p:cNvPicPr>
          <p:nvPr/>
        </p:nvPicPr>
        <p:blipFill>
          <a:blip r:embed="rId3"/>
          <a:srcRect l="5460" t="4415" r="3111" b="16097"/>
          <a:stretch>
            <a:fillRect/>
          </a:stretch>
        </p:blipFill>
        <p:spPr bwMode="auto">
          <a:xfrm>
            <a:off x="500034" y="642918"/>
            <a:ext cx="2205360" cy="2136443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214546" y="1428736"/>
            <a:ext cx="6286544" cy="4143404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«Планета Земля»</a:t>
            </a:r>
          </a:p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«Если одна планета – сад</a:t>
            </a:r>
          </a:p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этом космосе холодном.</a:t>
            </a:r>
          </a:p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Только здесь леса шумят,</a:t>
            </a:r>
          </a:p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Птиц скликая перелётных, </a:t>
            </a:r>
          </a:p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Лишь на ней одной цветут</a:t>
            </a:r>
          </a:p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Ландыши в траве зеленой,</a:t>
            </a:r>
          </a:p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стрекозы только тут.</a:t>
            </a:r>
          </a:p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речку смотрят удивленно…</a:t>
            </a:r>
          </a:p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Береги свою планету – </a:t>
            </a:r>
          </a:p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Ведь другой, похожей, нету!»</a:t>
            </a:r>
          </a:p>
          <a:p>
            <a:pPr algn="ctr"/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5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1107</TotalTime>
  <Words>754</Words>
  <Application>Microsoft Office PowerPoint</Application>
  <PresentationFormat>Экран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  Паспорт видовой точки экологической тропинки ГБОУ СОШ №1  г.о. Чапаевск  Самарской области  СП «Детский сад № 8 «Тополёк»</vt:lpstr>
      <vt:lpstr>Название видового объекта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1</cp:lastModifiedBy>
  <cp:revision>38</cp:revision>
  <dcterms:created xsi:type="dcterms:W3CDTF">2011-03-10T14:10:58Z</dcterms:created>
  <dcterms:modified xsi:type="dcterms:W3CDTF">2015-06-08T13:53:28Z</dcterms:modified>
</cp:coreProperties>
</file>